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348" r:id="rId4"/>
    <p:sldId id="259" r:id="rId5"/>
    <p:sldId id="266" r:id="rId6"/>
    <p:sldId id="260" r:id="rId7"/>
    <p:sldId id="262" r:id="rId8"/>
    <p:sldId id="267" r:id="rId9"/>
    <p:sldId id="263" r:id="rId10"/>
    <p:sldId id="347" r:id="rId11"/>
    <p:sldId id="265" r:id="rId12"/>
    <p:sldId id="268" r:id="rId13"/>
    <p:sldId id="261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349" r:id="rId27"/>
    <p:sldId id="329" r:id="rId28"/>
    <p:sldId id="283" r:id="rId29"/>
    <p:sldId id="284" r:id="rId30"/>
    <p:sldId id="288" r:id="rId31"/>
    <p:sldId id="286" r:id="rId32"/>
    <p:sldId id="287" r:id="rId33"/>
    <p:sldId id="289" r:id="rId34"/>
    <p:sldId id="290" r:id="rId35"/>
    <p:sldId id="291" r:id="rId36"/>
    <p:sldId id="292" r:id="rId37"/>
    <p:sldId id="293" r:id="rId38"/>
    <p:sldId id="294" r:id="rId39"/>
    <p:sldId id="296" r:id="rId40"/>
    <p:sldId id="295" r:id="rId41"/>
    <p:sldId id="297" r:id="rId42"/>
    <p:sldId id="298" r:id="rId43"/>
    <p:sldId id="299" r:id="rId44"/>
    <p:sldId id="300" r:id="rId45"/>
    <p:sldId id="346" r:id="rId46"/>
    <p:sldId id="330" r:id="rId47"/>
    <p:sldId id="302" r:id="rId48"/>
    <p:sldId id="301" r:id="rId49"/>
    <p:sldId id="303" r:id="rId50"/>
    <p:sldId id="304" r:id="rId51"/>
    <p:sldId id="305" r:id="rId52"/>
    <p:sldId id="306" r:id="rId53"/>
    <p:sldId id="307" r:id="rId54"/>
    <p:sldId id="308" r:id="rId55"/>
    <p:sldId id="311" r:id="rId56"/>
    <p:sldId id="309" r:id="rId57"/>
    <p:sldId id="312" r:id="rId58"/>
    <p:sldId id="313" r:id="rId59"/>
    <p:sldId id="318" r:id="rId60"/>
    <p:sldId id="314" r:id="rId61"/>
    <p:sldId id="316" r:id="rId62"/>
    <p:sldId id="315" r:id="rId63"/>
    <p:sldId id="317" r:id="rId64"/>
    <p:sldId id="319" r:id="rId65"/>
    <p:sldId id="320" r:id="rId66"/>
    <p:sldId id="321" r:id="rId67"/>
    <p:sldId id="322" r:id="rId68"/>
    <p:sldId id="323" r:id="rId69"/>
    <p:sldId id="326" r:id="rId70"/>
    <p:sldId id="325" r:id="rId71"/>
    <p:sldId id="324" r:id="rId72"/>
    <p:sldId id="327" r:id="rId73"/>
    <p:sldId id="328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79" autoAdjust="0"/>
    <p:restoredTop sz="94152" autoAdjust="0"/>
  </p:normalViewPr>
  <p:slideViewPr>
    <p:cSldViewPr snapToGrid="0" snapToObjects="1">
      <p:cViewPr>
        <p:scale>
          <a:sx n="95" d="100"/>
          <a:sy n="95" d="100"/>
        </p:scale>
        <p:origin x="-1600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printerSettings" Target="printerSettings/printerSettings1.bin"/><Relationship Id="rId91" Type="http://schemas.openxmlformats.org/officeDocument/2006/relationships/presProps" Target="presProps.xml"/><Relationship Id="rId92" Type="http://schemas.openxmlformats.org/officeDocument/2006/relationships/viewProps" Target="viewProps.xml"/><Relationship Id="rId93" Type="http://schemas.openxmlformats.org/officeDocument/2006/relationships/theme" Target="theme/theme1.xml"/><Relationship Id="rId94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28D3-811C-044F-8BB8-289E2BC20E7D}" type="datetimeFigureOut">
              <a:rPr lang="en-US" smtClean="0"/>
              <a:t>1/2/15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6C42F-2858-B640-B17C-F325EAA1E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933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28D3-811C-044F-8BB8-289E2BC20E7D}" type="datetimeFigureOut">
              <a:rPr lang="en-US" smtClean="0"/>
              <a:t>1/2/15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6C42F-2858-B640-B17C-F325EAA1E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48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28D3-811C-044F-8BB8-289E2BC20E7D}" type="datetimeFigureOut">
              <a:rPr lang="en-US" smtClean="0"/>
              <a:t>1/2/15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6C42F-2858-B640-B17C-F325EAA1E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8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28D3-811C-044F-8BB8-289E2BC20E7D}" type="datetimeFigureOut">
              <a:rPr lang="en-US" smtClean="0"/>
              <a:t>1/2/15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6C42F-2858-B640-B17C-F325EAA1E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09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28D3-811C-044F-8BB8-289E2BC20E7D}" type="datetimeFigureOut">
              <a:rPr lang="en-US" smtClean="0"/>
              <a:t>1/2/15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6C42F-2858-B640-B17C-F325EAA1E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22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28D3-811C-044F-8BB8-289E2BC20E7D}" type="datetimeFigureOut">
              <a:rPr lang="en-US" smtClean="0"/>
              <a:t>1/2/15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6C42F-2858-B640-B17C-F325EAA1E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9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28D3-811C-044F-8BB8-289E2BC20E7D}" type="datetimeFigureOut">
              <a:rPr lang="en-US" smtClean="0"/>
              <a:t>1/2/15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6C42F-2858-B640-B17C-F325EAA1E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458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28D3-811C-044F-8BB8-289E2BC20E7D}" type="datetimeFigureOut">
              <a:rPr lang="en-US" smtClean="0"/>
              <a:t>1/2/15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6C42F-2858-B640-B17C-F325EAA1E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041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28D3-811C-044F-8BB8-289E2BC20E7D}" type="datetimeFigureOut">
              <a:rPr lang="en-US" smtClean="0"/>
              <a:t>1/2/15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6C42F-2858-B640-B17C-F325EAA1E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933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28D3-811C-044F-8BB8-289E2BC20E7D}" type="datetimeFigureOut">
              <a:rPr lang="en-US" smtClean="0"/>
              <a:t>1/2/15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6C42F-2858-B640-B17C-F325EAA1E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64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28D3-811C-044F-8BB8-289E2BC20E7D}" type="datetimeFigureOut">
              <a:rPr lang="en-US" smtClean="0"/>
              <a:t>1/2/15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6C42F-2858-B640-B17C-F325EAA1E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242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F28D3-811C-044F-8BB8-289E2BC20E7D}" type="datetimeFigureOut">
              <a:rPr lang="en-US" smtClean="0"/>
              <a:t>1/2/15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E6C42F-2858-B640-B17C-F325EAA1E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57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rtualOverride/ng-demo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VirtualOverride/ng-demo.git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37092"/>
            <a:ext cx="7772400" cy="1470025"/>
          </a:xfrm>
        </p:spPr>
        <p:txBody>
          <a:bodyPr/>
          <a:lstStyle/>
          <a:p>
            <a:r>
              <a:rPr lang="en-US" dirty="0" smtClean="0"/>
              <a:t>{{ AngularJS Fundamentals }}</a:t>
            </a:r>
            <a:endParaRPr lang="en-US" dirty="0"/>
          </a:p>
        </p:txBody>
      </p:sp>
      <p:pic>
        <p:nvPicPr>
          <p:cNvPr id="4" name="Picture 3" descr="Unknow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3175892"/>
            <a:ext cx="56007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579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{{ Super.Angular }}</a:t>
            </a:r>
            <a:endParaRPr lang="en-US" dirty="0"/>
          </a:p>
        </p:txBody>
      </p:sp>
      <p:pic>
        <p:nvPicPr>
          <p:cNvPr id="5" name="Picture 4" descr="angularJ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1549400"/>
            <a:ext cx="67818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883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04533"/>
            <a:ext cx="8229600" cy="20452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 smtClean="0"/>
              <a:t>{{ AngularJS is a full-featured SPA Framework }}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034126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5-11 at 12.33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355600"/>
            <a:ext cx="86995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277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know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633" y="287866"/>
            <a:ext cx="5600700" cy="13377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73771" y="3064934"/>
            <a:ext cx="70863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/>
              <a:t>{{ Getting Started }}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177797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51933"/>
            <a:ext cx="8229600" cy="24629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Steps to get started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Download angularjs javascript framework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Reference to your html page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Add </a:t>
            </a:r>
            <a:r>
              <a:rPr lang="en-US" sz="2400" b="1" dirty="0" smtClean="0"/>
              <a:t>ng-app </a:t>
            </a:r>
            <a:r>
              <a:rPr lang="en-US" sz="2400" dirty="0" smtClean="0"/>
              <a:t>directive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Bind data using directives</a:t>
            </a:r>
            <a:endParaRPr lang="en-US" sz="2400" dirty="0"/>
          </a:p>
        </p:txBody>
      </p:sp>
      <p:pic>
        <p:nvPicPr>
          <p:cNvPr id="5" name="Picture 4" descr="step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897" y="2713790"/>
            <a:ext cx="4409797" cy="330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16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6-14 at 2.37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84" y="1947779"/>
            <a:ext cx="7820526" cy="2619632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{{ Hello.World code }}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4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11" y="819403"/>
            <a:ext cx="8229600" cy="1143000"/>
          </a:xfrm>
        </p:spPr>
        <p:txBody>
          <a:bodyPr/>
          <a:lstStyle/>
          <a:p>
            <a:r>
              <a:rPr lang="en-US" dirty="0" smtClean="0"/>
              <a:t>{{ Key Players in AngularJS }}</a:t>
            </a:r>
            <a:endParaRPr lang="en-US" dirty="0"/>
          </a:p>
        </p:txBody>
      </p:sp>
      <p:pic>
        <p:nvPicPr>
          <p:cNvPr id="3" name="Picture 2" descr="gilas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158" y="2495199"/>
            <a:ext cx="5347368" cy="293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716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{{ The Key to Learn AngularJS	}}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 the available parts</a:t>
            </a:r>
          </a:p>
          <a:p>
            <a:r>
              <a:rPr lang="en-US" dirty="0" smtClean="0"/>
              <a:t>Understand how the parts fits together</a:t>
            </a:r>
          </a:p>
          <a:p>
            <a:r>
              <a:rPr lang="en-US" dirty="0" smtClean="0"/>
              <a:t>Understand how to organize parts</a:t>
            </a:r>
            <a:endParaRPr lang="en-US" dirty="0"/>
          </a:p>
        </p:txBody>
      </p:sp>
      <p:pic>
        <p:nvPicPr>
          <p:cNvPr id="4" name="Picture 3" descr="lego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053" y="3752607"/>
            <a:ext cx="3890211" cy="237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952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{{ The Key to Learn AngularJS	}} </a:t>
            </a:r>
            <a:endParaRPr lang="en-US" dirty="0"/>
          </a:p>
        </p:txBody>
      </p:sp>
      <p:pic>
        <p:nvPicPr>
          <p:cNvPr id="4" name="Picture 3" descr="Screen Shot 2015-05-12 at 6.32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047" y="1417638"/>
            <a:ext cx="7053847" cy="522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93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4859"/>
            <a:ext cx="8229600" cy="1143000"/>
          </a:xfrm>
        </p:spPr>
        <p:txBody>
          <a:bodyPr/>
          <a:lstStyle/>
          <a:p>
            <a:r>
              <a:rPr lang="en-US" dirty="0" smtClean="0"/>
              <a:t>{{ Big Picture }}</a:t>
            </a:r>
            <a:endParaRPr lang="en-US" dirty="0"/>
          </a:p>
        </p:txBody>
      </p:sp>
      <p:pic>
        <p:nvPicPr>
          <p:cNvPr id="4" name="Picture 3" descr="Screen Shot 2015-05-12 at 6.49.3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389" y="1271107"/>
            <a:ext cx="5412874" cy="539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68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830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8" y="1012295"/>
            <a:ext cx="1138321" cy="1138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79587" y="1012295"/>
            <a:ext cx="223651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{{ Arjay Elbore }}</a:t>
            </a:r>
          </a:p>
          <a:p>
            <a:r>
              <a:rPr lang="en-US" sz="1400" dirty="0" smtClean="0"/>
              <a:t>Front-end Developer</a:t>
            </a:r>
            <a:endParaRPr lang="en-US" sz="1400" dirty="0"/>
          </a:p>
        </p:txBody>
      </p:sp>
      <p:pic>
        <p:nvPicPr>
          <p:cNvPr id="6" name="Picture 5" descr="twitter-logo_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8" y="2696355"/>
            <a:ext cx="1138321" cy="11770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86533" y="2995445"/>
            <a:ext cx="178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@virtualoverride</a:t>
            </a:r>
            <a:endParaRPr lang="en-US" dirty="0"/>
          </a:p>
        </p:txBody>
      </p:sp>
      <p:pic>
        <p:nvPicPr>
          <p:cNvPr id="8" name="Picture 7" descr="Unknow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8" y="4598735"/>
            <a:ext cx="1137600" cy="10962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15071" y="4817615"/>
            <a:ext cx="3506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https://github.com/VirtualOverride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506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{{ Module }}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Modules are container for:</a:t>
            </a:r>
          </a:p>
          <a:p>
            <a:r>
              <a:rPr lang="en-US" dirty="0" smtClean="0"/>
              <a:t>Controllers</a:t>
            </a:r>
          </a:p>
          <a:p>
            <a:r>
              <a:rPr lang="en-US" dirty="0" smtClean="0"/>
              <a:t>Factories/Services</a:t>
            </a:r>
          </a:p>
          <a:p>
            <a:r>
              <a:rPr lang="en-US" dirty="0" smtClean="0"/>
              <a:t>Directives</a:t>
            </a:r>
          </a:p>
          <a:p>
            <a:r>
              <a:rPr lang="en-US" dirty="0" smtClean="0"/>
              <a:t>Filters</a:t>
            </a:r>
          </a:p>
          <a:p>
            <a:r>
              <a:rPr lang="en-US" dirty="0" smtClean="0"/>
              <a:t>Routes</a:t>
            </a:r>
            <a:endParaRPr lang="en-US" dirty="0"/>
          </a:p>
        </p:txBody>
      </p:sp>
      <p:pic>
        <p:nvPicPr>
          <p:cNvPr id="4" name="Picture 3" descr="blue_container.153192929_st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659" y="3208421"/>
            <a:ext cx="4113196" cy="254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09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{{ What are Factories/Services	? }}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 me RESTful calls</a:t>
            </a:r>
          </a:p>
          <a:p>
            <a:r>
              <a:rPr lang="en-US" dirty="0" smtClean="0"/>
              <a:t>Used to share data between controllers</a:t>
            </a:r>
          </a:p>
          <a:p>
            <a:r>
              <a:rPr lang="en-US" dirty="0" smtClean="0"/>
              <a:t>Used to handle custom logic </a:t>
            </a:r>
          </a:p>
          <a:p>
            <a:r>
              <a:rPr lang="en-US" dirty="0" smtClean="0"/>
              <a:t>Are Singleton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629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{{ What is Controllers? }}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Controllers act as the brain for a view:</a:t>
            </a:r>
          </a:p>
          <a:p>
            <a:r>
              <a:rPr lang="en-US" dirty="0" smtClean="0"/>
              <a:t>Retrieve data from factories/services</a:t>
            </a:r>
          </a:p>
          <a:p>
            <a:r>
              <a:rPr lang="en-US" dirty="0" smtClean="0"/>
              <a:t>Handle events use/triggered by the view</a:t>
            </a:r>
          </a:p>
          <a:p>
            <a:r>
              <a:rPr lang="en-US" dirty="0" smtClean="0"/>
              <a:t>Rely on the $scope object to interact with the view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098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{{ What is Scope? }}</a:t>
            </a:r>
            <a:endParaRPr lang="en-US" dirty="0"/>
          </a:p>
        </p:txBody>
      </p:sp>
      <p:pic>
        <p:nvPicPr>
          <p:cNvPr id="5" name="Picture 4" descr="Screen Shot 2015-05-12 at 11.20.0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6" y="1844841"/>
            <a:ext cx="7499684" cy="134085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74439" y="3865343"/>
            <a:ext cx="7712361" cy="4206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baseline="30000" dirty="0"/>
              <a:t>$scope is the "glue" (ViewModel) between a controller and a view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60740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{{ What are Views? }}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Views render user interface:</a:t>
            </a:r>
          </a:p>
          <a:p>
            <a:r>
              <a:rPr lang="en-US" dirty="0" smtClean="0"/>
              <a:t>Contain HTML and CSS</a:t>
            </a:r>
          </a:p>
          <a:p>
            <a:r>
              <a:rPr lang="en-US" dirty="0" smtClean="0"/>
              <a:t>Bind to data provided by a controller via the $scope object  or (this.[object]</a:t>
            </a:r>
          </a:p>
          <a:p>
            <a:r>
              <a:rPr lang="en-US" dirty="0" smtClean="0"/>
              <a:t>Use directives to enhance HTML and render data</a:t>
            </a:r>
          </a:p>
        </p:txBody>
      </p:sp>
    </p:spTree>
    <p:extLst>
      <p:ext uri="{BB962C8B-B14F-4D97-AF65-F5344CB8AC3E}">
        <p14:creationId xmlns:p14="http://schemas.microsoft.com/office/powerpoint/2010/main" val="4151672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{{ What are Routes? }}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862221"/>
          </a:xfrm>
        </p:spPr>
        <p:txBody>
          <a:bodyPr/>
          <a:lstStyle/>
          <a:p>
            <a:r>
              <a:rPr lang="en-US" dirty="0" smtClean="0"/>
              <a:t>Reference to controller and view</a:t>
            </a:r>
          </a:p>
          <a:p>
            <a:r>
              <a:rPr lang="en-US" dirty="0" smtClean="0"/>
              <a:t>Can include route parameters:</a:t>
            </a:r>
          </a:p>
          <a:p>
            <a:pPr marL="457200" lvl="1" indent="0">
              <a:buNone/>
            </a:pPr>
            <a:r>
              <a:rPr lang="en-US" dirty="0" smtClean="0"/>
              <a:t>/customers/:id</a:t>
            </a:r>
          </a:p>
          <a:p>
            <a:endParaRPr lang="en-US" dirty="0"/>
          </a:p>
        </p:txBody>
      </p:sp>
      <p:pic>
        <p:nvPicPr>
          <p:cNvPr id="4" name="Picture 3" descr="Screen Shot 2015-05-12 at 11.25.0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58" y="3580508"/>
            <a:ext cx="7125368" cy="237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196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question_mark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948" y="1042736"/>
            <a:ext cx="3743158" cy="401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9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{{ Q&amp;A }}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92642"/>
          </a:xfrm>
        </p:spPr>
        <p:txBody>
          <a:bodyPr>
            <a:normAutofit/>
          </a:bodyPr>
          <a:lstStyle/>
          <a:p>
            <a:r>
              <a:rPr lang="en-US" dirty="0" smtClean="0"/>
              <a:t>What are the key’s to learn Angular?</a:t>
            </a:r>
          </a:p>
          <a:p>
            <a:pPr lvl="1"/>
            <a:r>
              <a:rPr lang="en-US" sz="2000" dirty="0"/>
              <a:t>Understand the available parts</a:t>
            </a:r>
          </a:p>
          <a:p>
            <a:pPr lvl="1"/>
            <a:r>
              <a:rPr lang="en-US" sz="2000" dirty="0"/>
              <a:t>Understand how the parts fits together</a:t>
            </a:r>
          </a:p>
          <a:p>
            <a:pPr lvl="1"/>
            <a:r>
              <a:rPr lang="en-US" sz="2000" dirty="0"/>
              <a:t>Understand how to organize </a:t>
            </a:r>
            <a:r>
              <a:rPr lang="en-US" sz="2000" dirty="0" smtClean="0"/>
              <a:t>parts</a:t>
            </a:r>
            <a:endParaRPr lang="en-US" dirty="0" smtClean="0"/>
          </a:p>
          <a:p>
            <a:r>
              <a:rPr lang="en-US" dirty="0" smtClean="0"/>
              <a:t>How does angular key components fits together? (Summary)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310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{{ Summary }}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995905"/>
          </a:xfrm>
        </p:spPr>
        <p:txBody>
          <a:bodyPr/>
          <a:lstStyle/>
          <a:p>
            <a:r>
              <a:rPr lang="en-US" dirty="0" smtClean="0"/>
              <a:t>AngularJS is a full-featured SPA framework</a:t>
            </a:r>
          </a:p>
          <a:p>
            <a:r>
              <a:rPr lang="en-US" dirty="0" smtClean="0"/>
              <a:t>Applications are organized into one or more containers (modules)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631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/>
              <a:t>{{ Deep Dive }}</a:t>
            </a:r>
            <a:endParaRPr lang="en-US" sz="4800" b="1" dirty="0"/>
          </a:p>
        </p:txBody>
      </p:sp>
      <p:pic>
        <p:nvPicPr>
          <p:cNvPr id="4" name="Picture 3" descr="deep-dive-photo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321" y="1662737"/>
            <a:ext cx="6047205" cy="453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551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{{ Exercises and Demo App }}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git </a:t>
            </a:r>
            <a:r>
              <a:rPr lang="en-US" sz="2400" dirty="0" smtClean="0"/>
              <a:t>clone</a:t>
            </a: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://github.com/VirtualOverride/ng-</a:t>
            </a:r>
            <a:r>
              <a:rPr lang="en-US" sz="2400" dirty="0" smtClean="0">
                <a:hlinkClick r:id="rId2"/>
              </a:rPr>
              <a:t>demo.git</a:t>
            </a: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Or go to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https://github.com/VirtualOverride/ng-</a:t>
            </a:r>
            <a:r>
              <a:rPr lang="en-US" sz="2400" dirty="0" smtClean="0">
                <a:hlinkClick r:id="rId3"/>
              </a:rPr>
              <a:t>demo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Click the download button</a:t>
            </a:r>
            <a:endParaRPr lang="en-US" sz="2400" dirty="0"/>
          </a:p>
        </p:txBody>
      </p:sp>
      <p:pic>
        <p:nvPicPr>
          <p:cNvPr id="4" name="Picture 3" descr="Screen Shot 2015-06-14 at 3.31.5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815" y="2245895"/>
            <a:ext cx="2416342" cy="388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6302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{{ View, Directives and Filters }}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Binding </a:t>
            </a:r>
          </a:p>
          <a:p>
            <a:r>
              <a:rPr lang="en-US" dirty="0" smtClean="0"/>
              <a:t>Directive Expression</a:t>
            </a:r>
          </a:p>
          <a:p>
            <a:r>
              <a:rPr lang="en-US" dirty="0" smtClean="0"/>
              <a:t>Iteration</a:t>
            </a:r>
          </a:p>
          <a:p>
            <a:r>
              <a:rPr lang="en-US" dirty="0" smtClean="0"/>
              <a:t>Sorting and Formating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233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222"/>
            <a:ext cx="8229600" cy="1143000"/>
          </a:xfrm>
        </p:spPr>
        <p:txBody>
          <a:bodyPr/>
          <a:lstStyle/>
          <a:p>
            <a:r>
              <a:rPr lang="en-US" dirty="0" smtClean="0"/>
              <a:t>{{ Big Picture }}</a:t>
            </a:r>
            <a:endParaRPr lang="en-US" dirty="0"/>
          </a:p>
        </p:txBody>
      </p:sp>
      <p:pic>
        <p:nvPicPr>
          <p:cNvPr id="4" name="Picture 3" descr="Screen Shot 2015-05-12 at 6.49.3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389" y="1271107"/>
            <a:ext cx="5412874" cy="539973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57685" y="4705683"/>
            <a:ext cx="2339474" cy="2018631"/>
          </a:xfrm>
          <a:prstGeom prst="rect">
            <a:avLst/>
          </a:prstGeom>
          <a:noFill/>
          <a:ln w="34925">
            <a:solidFill>
              <a:schemeClr val="accent1">
                <a:shade val="95000"/>
                <a:satMod val="105000"/>
              </a:schemeClr>
            </a:solidFill>
            <a:prstDash val="solid"/>
          </a:ln>
          <a:effectLst>
            <a:outerShdw blurRad="40005" dist="22987" dir="5400000" algn="tl" rotWithShape="0">
              <a:schemeClr val="tx1">
                <a:lumMod val="95000"/>
                <a:lumOff val="5000"/>
                <a:alpha val="47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521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Binding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96432"/>
          </a:xfrm>
        </p:spPr>
        <p:txBody>
          <a:bodyPr/>
          <a:lstStyle/>
          <a:p>
            <a:r>
              <a:rPr lang="en-US" dirty="0" smtClean="0"/>
              <a:t>Javascript doesn</a:t>
            </a:r>
            <a:r>
              <a:rPr lang="fr-FR" dirty="0" smtClean="0"/>
              <a:t>’</a:t>
            </a:r>
            <a:r>
              <a:rPr lang="en-US" dirty="0" smtClean="0"/>
              <a:t>t provide native support for data binding</a:t>
            </a:r>
          </a:p>
          <a:p>
            <a:r>
              <a:rPr lang="en-US" dirty="0" smtClean="0"/>
              <a:t>Two-way data binding 	can lead significant reductions code.</a:t>
            </a:r>
            <a:endParaRPr lang="en-US" dirty="0"/>
          </a:p>
        </p:txBody>
      </p:sp>
      <p:pic>
        <p:nvPicPr>
          <p:cNvPr id="4" name="Picture 3" descr="Screen Shot 2015-05-12 at 11.38.0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591" y="3796633"/>
            <a:ext cx="5209672" cy="247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16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885" y="2493796"/>
            <a:ext cx="8229600" cy="1143000"/>
          </a:xfrm>
        </p:spPr>
        <p:txBody>
          <a:bodyPr/>
          <a:lstStyle/>
          <a:p>
            <a:r>
              <a:rPr lang="en-US" dirty="0" smtClean="0"/>
              <a:t>{{ Demo }}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01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20533"/>
            <a:ext cx="8229600" cy="1143000"/>
          </a:xfrm>
        </p:spPr>
        <p:txBody>
          <a:bodyPr/>
          <a:lstStyle/>
          <a:p>
            <a:r>
              <a:rPr lang="en-US" dirty="0" smtClean="0"/>
              <a:t>{{ Directives and Expression }}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95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{{ What is Directives? }}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79274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Directives teach HTML new tricks.</a:t>
            </a:r>
            <a:endParaRPr lang="en-US" dirty="0"/>
          </a:p>
        </p:txBody>
      </p:sp>
      <p:pic>
        <p:nvPicPr>
          <p:cNvPr id="4" name="Picture 3" descr="white-magic-trick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341" y="2767263"/>
            <a:ext cx="3977105" cy="299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674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{{ What can Directives do? }}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DOM Manipulation</a:t>
            </a:r>
          </a:p>
          <a:p>
            <a:r>
              <a:rPr lang="en-US" dirty="0" smtClean="0"/>
              <a:t>Data Binding</a:t>
            </a:r>
          </a:p>
          <a:p>
            <a:r>
              <a:rPr lang="en-US" dirty="0" smtClean="0"/>
              <a:t>Controllers</a:t>
            </a:r>
          </a:p>
          <a:p>
            <a:r>
              <a:rPr lang="en-US" dirty="0" smtClean="0"/>
              <a:t>View Loading</a:t>
            </a:r>
          </a:p>
          <a:p>
            <a:r>
              <a:rPr lang="en-US" dirty="0" smtClean="0"/>
              <a:t>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835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{{ AngularJS Directives }}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463" y="1600200"/>
            <a:ext cx="4088063" cy="2931695"/>
          </a:xfrm>
        </p:spPr>
        <p:txBody>
          <a:bodyPr/>
          <a:lstStyle/>
          <a:p>
            <a:r>
              <a:rPr lang="en-US" dirty="0" smtClean="0"/>
              <a:t>DOM Manipulation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ng-hide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ng-repeat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ng-show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ng-view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45790" y="1600200"/>
            <a:ext cx="4037264" cy="2931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Controllers/Modules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n</a:t>
            </a:r>
            <a:r>
              <a:rPr lang="en-US" dirty="0" smtClean="0"/>
              <a:t>g-app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n</a:t>
            </a:r>
            <a:r>
              <a:rPr lang="en-US" dirty="0" smtClean="0"/>
              <a:t>g-controller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ng-show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9262" y="4991405"/>
            <a:ext cx="2758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and many more…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90295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{{ Angular Expression }}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233905"/>
          </a:xfrm>
        </p:spPr>
        <p:txBody>
          <a:bodyPr/>
          <a:lstStyle/>
          <a:p>
            <a:r>
              <a:rPr lang="en-US" dirty="0" smtClean="0"/>
              <a:t>Expression are code snippets place in binding markup:</a:t>
            </a:r>
            <a:endParaRPr lang="en-US" dirty="0"/>
          </a:p>
        </p:txBody>
      </p:sp>
      <p:pic>
        <p:nvPicPr>
          <p:cNvPr id="4" name="Picture 3" descr="Screen Shot 2015-05-12 at 12.10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139573"/>
            <a:ext cx="6116053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30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58532"/>
            <a:ext cx="8229600" cy="1143000"/>
          </a:xfrm>
        </p:spPr>
        <p:txBody>
          <a:bodyPr/>
          <a:lstStyle/>
          <a:p>
            <a:r>
              <a:rPr lang="en-US" dirty="0" smtClean="0"/>
              <a:t>Iteration with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248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{{ Agenda }}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AngularJS Features</a:t>
            </a:r>
          </a:p>
          <a:p>
            <a:r>
              <a:rPr lang="en-US" dirty="0" smtClean="0"/>
              <a:t>Getting Started</a:t>
            </a:r>
          </a:p>
          <a:p>
            <a:r>
              <a:rPr lang="en-US" dirty="0" smtClean="0"/>
              <a:t>Views, Directives, and Filters</a:t>
            </a:r>
          </a:p>
          <a:p>
            <a:r>
              <a:rPr lang="en-US" dirty="0" smtClean="0"/>
              <a:t>Modules, Controllers, and Scope</a:t>
            </a:r>
          </a:p>
          <a:p>
            <a:r>
              <a:rPr lang="en-US" dirty="0" smtClean="0"/>
              <a:t>Routing</a:t>
            </a:r>
          </a:p>
          <a:p>
            <a:r>
              <a:rPr lang="en-US" dirty="0" smtClean="0"/>
              <a:t>Factories and Services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 descr="acqzByEg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634" y="3572933"/>
            <a:ext cx="2045994" cy="255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21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Iteration with ng-repeat Directive</a:t>
            </a:r>
            <a:endParaRPr lang="en-US" dirty="0"/>
          </a:p>
        </p:txBody>
      </p:sp>
      <p:pic>
        <p:nvPicPr>
          <p:cNvPr id="4" name="Picture 3" descr="Screen Shot 2015-05-12 at 12.15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942014"/>
            <a:ext cx="8098589" cy="396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982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825375"/>
            <a:ext cx="8229600" cy="1143000"/>
          </a:xfrm>
        </p:spPr>
        <p:txBody>
          <a:bodyPr/>
          <a:lstStyle/>
          <a:p>
            <a:r>
              <a:rPr lang="en-US" dirty="0" smtClean="0"/>
              <a:t>Sorting and Formating Data</a:t>
            </a:r>
            <a:endParaRPr lang="en-US" dirty="0"/>
          </a:p>
        </p:txBody>
      </p:sp>
      <p:pic>
        <p:nvPicPr>
          <p:cNvPr id="6" name="Picture 5" descr="Unknow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404991"/>
            <a:ext cx="2479842" cy="185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093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Filters and Pipe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02326"/>
          </a:xfrm>
        </p:spPr>
        <p:txBody>
          <a:bodyPr/>
          <a:lstStyle/>
          <a:p>
            <a:r>
              <a:rPr lang="en-US" dirty="0" smtClean="0"/>
              <a:t>AngularJS can pipe data through filtering, formating and sorting function.</a:t>
            </a:r>
          </a:p>
          <a:p>
            <a:r>
              <a:rPr lang="en-US" dirty="0" smtClean="0"/>
              <a:t>Use the “|” character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210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Filters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937" y="1574048"/>
            <a:ext cx="3860800" cy="4525963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urrency</a:t>
            </a:r>
          </a:p>
          <a:p>
            <a:r>
              <a:rPr lang="en-US" dirty="0"/>
              <a:t>d</a:t>
            </a:r>
            <a:r>
              <a:rPr lang="en-US" dirty="0" smtClean="0"/>
              <a:t>ate</a:t>
            </a:r>
          </a:p>
          <a:p>
            <a:r>
              <a:rPr lang="en-US" dirty="0" smtClean="0"/>
              <a:t>filter</a:t>
            </a:r>
          </a:p>
          <a:p>
            <a:r>
              <a:rPr lang="en-US" dirty="0"/>
              <a:t>j</a:t>
            </a:r>
            <a:r>
              <a:rPr lang="en-US" dirty="0" smtClean="0"/>
              <a:t>son</a:t>
            </a:r>
          </a:p>
          <a:p>
            <a:r>
              <a:rPr lang="en-US" dirty="0" smtClean="0"/>
              <a:t>limitTo</a:t>
            </a:r>
          </a:p>
          <a:p>
            <a:r>
              <a:rPr lang="en-US" dirty="0" smtClean="0"/>
              <a:t>orderBy</a:t>
            </a:r>
          </a:p>
          <a:p>
            <a:r>
              <a:rPr lang="en-US" dirty="0" smtClean="0"/>
              <a:t>and many more….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5023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</a:t>
            </a:r>
            <a:endParaRPr lang="en-US" dirty="0"/>
          </a:p>
        </p:txBody>
      </p:sp>
      <p:pic>
        <p:nvPicPr>
          <p:cNvPr id="4" name="Picture 3" descr="Screen Shot 2015-05-12 at 12.27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79" y="1782679"/>
            <a:ext cx="7740316" cy="1639637"/>
          </a:xfrm>
          <a:prstGeom prst="rect">
            <a:avLst/>
          </a:prstGeom>
        </p:spPr>
      </p:pic>
      <p:pic>
        <p:nvPicPr>
          <p:cNvPr id="5" name="Picture 4" descr="Screen Shot 2015-05-12 at 12.30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79" y="3785769"/>
            <a:ext cx="7767053" cy="238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5297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80427"/>
            <a:ext cx="8229600" cy="1143000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3679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Games Q&amp;A </a:t>
            </a:r>
          </a:p>
          <a:p>
            <a:r>
              <a:rPr lang="en-US" dirty="0" smtClean="0"/>
              <a:t>[Insert Questions here to answer by audience]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1409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array of names using ng-repeat, initialize it in the body using ng-init.</a:t>
            </a:r>
          </a:p>
          <a:p>
            <a:r>
              <a:rPr lang="en-US" dirty="0" smtClean="0"/>
              <a:t>Sort the list by name asc order</a:t>
            </a:r>
          </a:p>
          <a:p>
            <a:r>
              <a:rPr lang="en-US" dirty="0" smtClean="0"/>
              <a:t>Add input text tag to filter list of names. </a:t>
            </a:r>
          </a:p>
        </p:txBody>
      </p:sp>
    </p:spTree>
    <p:extLst>
      <p:ext uri="{BB962C8B-B14F-4D97-AF65-F5344CB8AC3E}">
        <p14:creationId xmlns:p14="http://schemas.microsoft.com/office/powerpoint/2010/main" val="32718840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Views handle UI functionality</a:t>
            </a:r>
          </a:p>
          <a:p>
            <a:r>
              <a:rPr lang="en-US" dirty="0" smtClean="0"/>
              <a:t>Filters are used to format, sort and filter data</a:t>
            </a:r>
          </a:p>
          <a:p>
            <a:r>
              <a:rPr lang="en-US" dirty="0" smtClean="0"/>
              <a:t>Directives enhance HTML</a:t>
            </a:r>
          </a:p>
          <a:p>
            <a:pPr lvl="1"/>
            <a:r>
              <a:rPr lang="en-US" dirty="0" smtClean="0"/>
              <a:t>Manipulate DOM</a:t>
            </a:r>
          </a:p>
          <a:p>
            <a:pPr lvl="1"/>
            <a:r>
              <a:rPr lang="en-US" dirty="0" smtClean="0"/>
              <a:t>Used to reference model properties</a:t>
            </a:r>
          </a:p>
          <a:p>
            <a:pPr lvl="1"/>
            <a:r>
              <a:rPr lang="en-US" dirty="0" smtClean="0"/>
              <a:t>And Many More…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089318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99165"/>
            <a:ext cx="8229600" cy="1143000"/>
          </a:xfrm>
        </p:spPr>
        <p:txBody>
          <a:bodyPr>
            <a:noAutofit/>
          </a:bodyPr>
          <a:lstStyle/>
          <a:p>
            <a:r>
              <a:rPr lang="en-US" sz="5400" dirty="0" smtClean="0"/>
              <a:t>Modules, Controllers and Scope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192443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{{ Target Audience }}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Developers with experience using the following</a:t>
            </a:r>
          </a:p>
          <a:p>
            <a:r>
              <a:rPr lang="en-US" dirty="0" smtClean="0"/>
              <a:t>HTML</a:t>
            </a:r>
          </a:p>
          <a:p>
            <a:r>
              <a:rPr lang="en-US" dirty="0" smtClean="0"/>
              <a:t>CSS</a:t>
            </a:r>
          </a:p>
          <a:p>
            <a:r>
              <a:rPr lang="en-US" dirty="0" smtClean="0"/>
              <a:t>Javacript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699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AngularJS Architecture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854116"/>
          </a:xfrm>
        </p:spPr>
        <p:txBody>
          <a:bodyPr>
            <a:normAutofit/>
          </a:bodyPr>
          <a:lstStyle/>
          <a:p>
            <a:r>
              <a:rPr lang="en-US" sz="3000" dirty="0" smtClean="0"/>
              <a:t>AngularJS relies on two key architecture patterns</a:t>
            </a:r>
          </a:p>
          <a:p>
            <a:pPr lvl="1"/>
            <a:r>
              <a:rPr lang="en-US" sz="2600" dirty="0" smtClean="0"/>
              <a:t>Model-View-Controllter (MVC)</a:t>
            </a:r>
          </a:p>
          <a:p>
            <a:pPr lvl="1"/>
            <a:r>
              <a:rPr lang="en-US" sz="2600" dirty="0" smtClean="0"/>
              <a:t>Mode-View-ViewModel (MVVM)</a:t>
            </a:r>
          </a:p>
          <a:p>
            <a:pPr marL="457200" lvl="1" indent="0">
              <a:buNone/>
            </a:pPr>
            <a:endParaRPr lang="en-US" sz="2600" dirty="0" smtClean="0"/>
          </a:p>
          <a:p>
            <a:r>
              <a:rPr lang="en-US" sz="3000" dirty="0" smtClean="0"/>
              <a:t>Patterns provide perspective guidance that can be used to build applications.</a:t>
            </a:r>
            <a:endParaRPr lang="en-US" sz="3000" dirty="0"/>
          </a:p>
          <a:p>
            <a:pPr lvl="1"/>
            <a:endParaRPr lang="en-US" sz="2600" dirty="0"/>
          </a:p>
        </p:txBody>
      </p:sp>
      <p:pic>
        <p:nvPicPr>
          <p:cNvPr id="4" name="Picture 3" descr="design_patterns_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10" y="4686060"/>
            <a:ext cx="4421859" cy="201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4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Roles of Controllers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AngularJS act as the brain for the view:</a:t>
            </a:r>
          </a:p>
          <a:p>
            <a:pPr lvl="1"/>
            <a:r>
              <a:rPr lang="en-US" dirty="0"/>
              <a:t>Defines properties and </a:t>
            </a:r>
            <a:r>
              <a:rPr lang="en-US" dirty="0" smtClean="0"/>
              <a:t>methods</a:t>
            </a:r>
          </a:p>
          <a:p>
            <a:pPr lvl="1"/>
            <a:r>
              <a:rPr lang="en-US" dirty="0"/>
              <a:t>Handles showing/hiding controls and data in a view </a:t>
            </a:r>
          </a:p>
          <a:p>
            <a:pPr lvl="1"/>
            <a:r>
              <a:rPr lang="en-US" dirty="0"/>
              <a:t>Handles events triggered by a </a:t>
            </a:r>
            <a:r>
              <a:rPr lang="en-US" dirty="0" smtClean="0"/>
              <a:t>view</a:t>
            </a:r>
            <a:endParaRPr lang="en-US" dirty="0"/>
          </a:p>
          <a:p>
            <a:pPr lvl="1"/>
            <a:r>
              <a:rPr lang="en-US" dirty="0"/>
              <a:t>Knows how to retrieve </a:t>
            </a:r>
            <a:r>
              <a:rPr lang="en-US" dirty="0" smtClean="0"/>
              <a:t>data</a:t>
            </a:r>
            <a:endParaRPr lang="en-US" dirty="0"/>
          </a:p>
          <a:p>
            <a:pPr lvl="1"/>
            <a:r>
              <a:rPr lang="en-US" dirty="0"/>
              <a:t>Interacts with the view using the $scope object </a:t>
            </a:r>
          </a:p>
        </p:txBody>
      </p:sp>
    </p:spTree>
    <p:extLst>
      <p:ext uri="{BB962C8B-B14F-4D97-AF65-F5344CB8AC3E}">
        <p14:creationId xmlns:p14="http://schemas.microsoft.com/office/powerpoint/2010/main" val="33175987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role of $scope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sz="3000" dirty="0" smtClean="0"/>
              <a:t>$scope is injected to the controller</a:t>
            </a:r>
          </a:p>
          <a:p>
            <a:r>
              <a:rPr lang="en-US" sz="3000" dirty="0" smtClean="0"/>
              <a:t>Act as the viewModel</a:t>
            </a:r>
          </a:p>
          <a:p>
            <a:r>
              <a:rPr lang="en-US" sz="3000" dirty="0" smtClean="0"/>
              <a:t>Views bind to scope properties and functions</a:t>
            </a:r>
            <a:endParaRPr lang="en-US" sz="3000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 descr="Screen Shot 2015-05-12 at 12.48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83" y="1774658"/>
            <a:ext cx="6644107" cy="139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00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Controller</a:t>
            </a:r>
            <a:endParaRPr lang="en-US" dirty="0"/>
          </a:p>
        </p:txBody>
      </p:sp>
      <p:pic>
        <p:nvPicPr>
          <p:cNvPr id="4" name="Picture 3" descr="Screen Shot 2015-05-12 at 12.54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15" y="1776902"/>
            <a:ext cx="7083258" cy="39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367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ng-controller directive</a:t>
            </a:r>
            <a:endParaRPr lang="en-US" dirty="0"/>
          </a:p>
        </p:txBody>
      </p:sp>
      <p:pic>
        <p:nvPicPr>
          <p:cNvPr id="4" name="Picture 3" descr="Screen Shot 2015-05-12 at 12.56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79" y="1417638"/>
            <a:ext cx="6978315" cy="495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3432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array of names using ng-repeat, use ng-controller to get the list of names</a:t>
            </a:r>
          </a:p>
          <a:p>
            <a:r>
              <a:rPr lang="en-US" dirty="0" smtClean="0"/>
              <a:t>Sort the list by name asc order</a:t>
            </a:r>
          </a:p>
          <a:p>
            <a:r>
              <a:rPr lang="en-US" dirty="0" smtClean="0"/>
              <a:t>Add input text tag to filter list of names. </a:t>
            </a:r>
          </a:p>
        </p:txBody>
      </p:sp>
    </p:spTree>
    <p:extLst>
      <p:ext uri="{BB962C8B-B14F-4D97-AF65-F5344CB8AC3E}">
        <p14:creationId xmlns:p14="http://schemas.microsoft.com/office/powerpoint/2010/main" val="4418395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621" y="2426954"/>
            <a:ext cx="8229600" cy="1143000"/>
          </a:xfrm>
        </p:spPr>
        <p:txBody>
          <a:bodyPr/>
          <a:lstStyle/>
          <a:p>
            <a:r>
              <a:rPr lang="en-US" dirty="0" smtClean="0"/>
              <a:t>The Role of Modules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918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Module?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Modules are container for:</a:t>
            </a:r>
          </a:p>
          <a:p>
            <a:r>
              <a:rPr lang="en-US" dirty="0" smtClean="0"/>
              <a:t>Controllers</a:t>
            </a:r>
          </a:p>
          <a:p>
            <a:r>
              <a:rPr lang="en-US" dirty="0" smtClean="0"/>
              <a:t>Factories/Services</a:t>
            </a:r>
          </a:p>
          <a:p>
            <a:r>
              <a:rPr lang="en-US" dirty="0" smtClean="0"/>
              <a:t>Directives</a:t>
            </a:r>
          </a:p>
          <a:p>
            <a:r>
              <a:rPr lang="en-US" dirty="0" smtClean="0"/>
              <a:t>Filters</a:t>
            </a:r>
          </a:p>
          <a:p>
            <a:r>
              <a:rPr lang="en-US" dirty="0" smtClean="0"/>
              <a:t>Routes</a:t>
            </a:r>
            <a:endParaRPr lang="en-US" dirty="0"/>
          </a:p>
        </p:txBody>
      </p:sp>
      <p:pic>
        <p:nvPicPr>
          <p:cNvPr id="4" name="Picture 3" descr="blue_container.153192929_st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659" y="3208421"/>
            <a:ext cx="4113196" cy="254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162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a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using angular.module()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 descr="Screen Shot 2015-05-12 at 1.04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5" y="2741864"/>
            <a:ext cx="7319879" cy="707189"/>
          </a:xfrm>
          <a:prstGeom prst="rect">
            <a:avLst/>
          </a:prstGeom>
        </p:spPr>
      </p:pic>
      <p:pic>
        <p:nvPicPr>
          <p:cNvPr id="5" name="Picture 4" descr="Screen Shot 2015-05-12 at 1.08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73" y="3771900"/>
            <a:ext cx="4965700" cy="58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711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Injecting Dependencies in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Modules may rely on functionallity from other modules.</a:t>
            </a:r>
          </a:p>
          <a:p>
            <a:r>
              <a:rPr lang="en-US" dirty="0" smtClean="0"/>
              <a:t>Helper modules can be injected into a module.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 descr="Screen Shot 2015-05-12 at 1.21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47" y="4216799"/>
            <a:ext cx="7729621" cy="40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72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know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633" y="287866"/>
            <a:ext cx="5600700" cy="13377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45004" y="3078302"/>
            <a:ext cx="47757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/>
              <a:t>{{ Features }}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1934843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Controller to a Module</a:t>
            </a:r>
            <a:endParaRPr lang="en-US" dirty="0"/>
          </a:p>
        </p:txBody>
      </p:sp>
      <p:pic>
        <p:nvPicPr>
          <p:cNvPr id="4" name="Picture 3" descr="Screen Shot 2015-05-12 at 1.10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89" y="1718300"/>
            <a:ext cx="7620000" cy="427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2970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a module bootstrap, using ng-app in html tag.</a:t>
            </a:r>
          </a:p>
          <a:p>
            <a:r>
              <a:rPr lang="en-US" dirty="0" smtClean="0"/>
              <a:t>Create a controller, contains list of names.</a:t>
            </a:r>
          </a:p>
          <a:p>
            <a:r>
              <a:rPr lang="en-US" dirty="0" smtClean="0"/>
              <a:t>Add controller to module</a:t>
            </a:r>
          </a:p>
          <a:p>
            <a:r>
              <a:rPr lang="en-US" dirty="0" smtClean="0"/>
              <a:t>List array of names using ng-repeat, use ng-controller to get the list of names</a:t>
            </a:r>
          </a:p>
          <a:p>
            <a:r>
              <a:rPr lang="en-US" dirty="0" smtClean="0"/>
              <a:t>Sort the list by name asc order</a:t>
            </a:r>
          </a:p>
          <a:p>
            <a:r>
              <a:rPr lang="en-US" dirty="0" smtClean="0"/>
              <a:t>Add input text tag to filter list of names. </a:t>
            </a:r>
          </a:p>
        </p:txBody>
      </p:sp>
    </p:spTree>
    <p:extLst>
      <p:ext uri="{BB962C8B-B14F-4D97-AF65-F5344CB8AC3E}">
        <p14:creationId xmlns:p14="http://schemas.microsoft.com/office/powerpoint/2010/main" val="18631148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AngularJS relies on the MVC and MVVM architectural pattern.</a:t>
            </a:r>
          </a:p>
          <a:p>
            <a:endParaRPr lang="en-US" dirty="0"/>
          </a:p>
          <a:p>
            <a:r>
              <a:rPr lang="en-US" dirty="0" smtClean="0"/>
              <a:t>Controllers act as a brain for the view:</a:t>
            </a:r>
          </a:p>
          <a:p>
            <a:pPr lvl="1"/>
            <a:r>
              <a:rPr lang="en-US" dirty="0" smtClean="0"/>
              <a:t>Know how to retrieve and store data</a:t>
            </a:r>
          </a:p>
          <a:p>
            <a:pPr lvl="1"/>
            <a:r>
              <a:rPr lang="en-US" dirty="0" smtClean="0"/>
              <a:t>Interact views using $scope.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Module act as a containers for AngularJS app.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525406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2638"/>
            <a:ext cx="8229600" cy="1143000"/>
          </a:xfrm>
        </p:spPr>
        <p:txBody>
          <a:bodyPr/>
          <a:lstStyle/>
          <a:p>
            <a:r>
              <a:rPr lang="en-US" dirty="0" smtClean="0"/>
              <a:t>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1814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AngularJS routes associate a view with a controller.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Relies on ngRoute module.</a:t>
            </a:r>
          </a:p>
          <a:p>
            <a:r>
              <a:rPr lang="en-US" dirty="0" smtClean="0"/>
              <a:t>Routes configure using $routeProvider.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5-05-12 at 1.28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80" y="2753895"/>
            <a:ext cx="7058526" cy="160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717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 and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900" dirty="0" smtClean="0"/>
              <a:t>Routes configured by calling angular.module.config()</a:t>
            </a:r>
          </a:p>
          <a:p>
            <a:r>
              <a:rPr lang="en-US" sz="2900" dirty="0" smtClean="0"/>
              <a:t>$routeProvider injected dynamically.</a:t>
            </a:r>
            <a:endParaRPr lang="en-US" sz="2900" dirty="0"/>
          </a:p>
        </p:txBody>
      </p:sp>
      <p:pic>
        <p:nvPicPr>
          <p:cNvPr id="4" name="Picture 3" descr="Screen Shot 2015-05-12 at 1.34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0" y="3399489"/>
            <a:ext cx="7152106" cy="289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191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ngRoute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AngularJS routing functionality is located in the ngRoute module.</a:t>
            </a:r>
          </a:p>
          <a:p>
            <a:r>
              <a:rPr lang="en-US" dirty="0" smtClean="0"/>
              <a:t>Reference ngRoute in your module.</a:t>
            </a:r>
            <a:endParaRPr lang="en-US" dirty="0"/>
          </a:p>
        </p:txBody>
      </p:sp>
      <p:pic>
        <p:nvPicPr>
          <p:cNvPr id="4" name="Picture 3" descr="Screen Shot 2015-05-12 at 1.21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47" y="3808124"/>
            <a:ext cx="7729621" cy="40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918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Routes</a:t>
            </a:r>
            <a:endParaRPr lang="en-US" dirty="0"/>
          </a:p>
        </p:txBody>
      </p:sp>
      <p:pic>
        <p:nvPicPr>
          <p:cNvPr id="4" name="Picture 3" descr="Screen Shot 2015-05-12 at 1.42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73" y="1564690"/>
            <a:ext cx="7339263" cy="463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122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Routes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Route Parameters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Example Route: /View1/2345</a:t>
            </a:r>
            <a:endParaRPr lang="en-US" sz="2500" dirty="0"/>
          </a:p>
        </p:txBody>
      </p:sp>
      <p:pic>
        <p:nvPicPr>
          <p:cNvPr id="5" name="Picture 4" descr="Screen Shot 2015-05-12 at 1.46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60" y="2255836"/>
            <a:ext cx="6991682" cy="322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240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ng-view Directive as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34432"/>
          </a:xfrm>
        </p:spPr>
        <p:txBody>
          <a:bodyPr/>
          <a:lstStyle/>
          <a:p>
            <a:r>
              <a:rPr lang="en-US" dirty="0"/>
              <a:t>Dynamically loaded views are injected into the shell page as a module loads: </a:t>
            </a:r>
          </a:p>
          <a:p>
            <a:endParaRPr lang="en-US" dirty="0"/>
          </a:p>
        </p:txBody>
      </p:sp>
      <p:pic>
        <p:nvPicPr>
          <p:cNvPr id="4" name="Picture 3" descr="Screen Shot 2015-05-12 at 4.44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26" y="3220452"/>
            <a:ext cx="42545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520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{{ Single Page Application (SPA) }}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66667" cy="171873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SPAs allow different views (screens) to be loaded into a shell page as the user interacts with the page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Screen Shot 2015-05-11 at 12.23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867" y="2912533"/>
            <a:ext cx="6620933" cy="347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75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4112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AngularJS provides built-in support for routing and history management </a:t>
            </a:r>
          </a:p>
          <a:p>
            <a:r>
              <a:rPr lang="en-US" dirty="0"/>
              <a:t>Routes associate a view with a controller </a:t>
            </a:r>
          </a:p>
          <a:p>
            <a:r>
              <a:rPr lang="en-US" dirty="0"/>
              <a:t>Reference the ngRoute module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6298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14112"/>
            <a:ext cx="8229600" cy="1143000"/>
          </a:xfrm>
        </p:spPr>
        <p:txBody>
          <a:bodyPr/>
          <a:lstStyle/>
          <a:p>
            <a:r>
              <a:rPr lang="en-US" dirty="0" smtClean="0"/>
              <a:t>Factories and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6787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Factories and Services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AngularJS support the concept of factories and services.</a:t>
            </a:r>
          </a:p>
          <a:p>
            <a:r>
              <a:rPr lang="en-US" dirty="0" smtClean="0"/>
              <a:t>Includes several built-in factories and services</a:t>
            </a:r>
          </a:p>
          <a:p>
            <a:r>
              <a:rPr lang="en-US" dirty="0" smtClean="0"/>
              <a:t>Singletons that perform re-usable tasks.</a:t>
            </a:r>
          </a:p>
          <a:p>
            <a:pPr lvl="1"/>
            <a:r>
              <a:rPr lang="en-US" dirty="0" smtClean="0"/>
              <a:t>Ajax calls</a:t>
            </a:r>
          </a:p>
          <a:p>
            <a:pPr lvl="1"/>
            <a:r>
              <a:rPr lang="en-US" dirty="0" smtClean="0"/>
              <a:t>Business rules</a:t>
            </a:r>
          </a:p>
          <a:p>
            <a:pPr lvl="1"/>
            <a:r>
              <a:rPr lang="en-US" dirty="0" smtClean="0"/>
              <a:t>Calculations</a:t>
            </a:r>
          </a:p>
          <a:p>
            <a:pPr lvl="1"/>
            <a:r>
              <a:rPr lang="en-US" dirty="0" smtClean="0"/>
              <a:t>Shared data between controllers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1800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Built-in AngularJS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AngularJS provides many built-in services</a:t>
            </a:r>
          </a:p>
          <a:p>
            <a:pPr lvl="1"/>
            <a:r>
              <a:rPr lang="en-US" dirty="0" smtClean="0"/>
              <a:t>$http</a:t>
            </a:r>
          </a:p>
          <a:p>
            <a:pPr lvl="1"/>
            <a:r>
              <a:rPr lang="en-US" dirty="0" smtClean="0"/>
              <a:t>$location</a:t>
            </a:r>
          </a:p>
          <a:p>
            <a:pPr lvl="1"/>
            <a:r>
              <a:rPr lang="en-US" dirty="0" smtClean="0"/>
              <a:t>$timeout</a:t>
            </a:r>
          </a:p>
          <a:p>
            <a:pPr lvl="1"/>
            <a:r>
              <a:rPr lang="en-US" dirty="0" smtClean="0"/>
              <a:t>$q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3895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92743"/>
            <a:ext cx="8229600" cy="1143000"/>
          </a:xfrm>
        </p:spPr>
        <p:txBody>
          <a:bodyPr/>
          <a:lstStyle/>
          <a:p>
            <a:r>
              <a:rPr lang="en-US" dirty="0" smtClean="0"/>
              <a:t>Creating Factory and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4127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factory?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custom factory when you need it.</a:t>
            </a:r>
          </a:p>
          <a:p>
            <a:pPr lvl="1"/>
            <a:r>
              <a:rPr lang="en-US" dirty="0" smtClean="0"/>
              <a:t>Define re-usable tasks</a:t>
            </a:r>
          </a:p>
          <a:p>
            <a:pPr lvl="1"/>
            <a:r>
              <a:rPr lang="en-US" dirty="0" smtClean="0"/>
              <a:t>Share code or state between controllers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Factories</a:t>
            </a:r>
            <a:endParaRPr lang="en-US" dirty="0"/>
          </a:p>
          <a:p>
            <a:pPr lvl="1"/>
            <a:r>
              <a:rPr lang="en-US" dirty="0" smtClean="0"/>
              <a:t>Create and return a custom object</a:t>
            </a:r>
            <a:endParaRPr lang="en-US" dirty="0"/>
          </a:p>
          <a:p>
            <a:pPr lvl="1"/>
            <a:r>
              <a:rPr lang="en-US" dirty="0" smtClean="0"/>
              <a:t>Can be inject into other components</a:t>
            </a:r>
          </a:p>
          <a:p>
            <a:pPr lvl="1"/>
            <a:r>
              <a:rPr lang="en-US" dirty="0" smtClean="0"/>
              <a:t>Can have dependencies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 descr="Screen Shot 2015-05-13 at 11.06.4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247" y="3963152"/>
            <a:ext cx="2114585" cy="216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6582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Factory</a:t>
            </a:r>
            <a:endParaRPr lang="en-US" dirty="0"/>
          </a:p>
        </p:txBody>
      </p:sp>
      <p:pic>
        <p:nvPicPr>
          <p:cNvPr id="4" name="Picture 3" descr="Screen Shot 2015-05-13 at 11.10.3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95" y="1692700"/>
            <a:ext cx="7130716" cy="380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776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Service?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Semilar to a factory as far as functionality.</a:t>
            </a:r>
          </a:p>
          <a:p>
            <a:r>
              <a:rPr lang="en-US" dirty="0" smtClean="0"/>
              <a:t>Services:</a:t>
            </a:r>
          </a:p>
          <a:p>
            <a:pPr lvl="1"/>
            <a:r>
              <a:rPr lang="en-US" dirty="0"/>
              <a:t>Service function represents the returned object as opposed to a custom object like in a factory 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Can be injected into other components </a:t>
            </a:r>
          </a:p>
          <a:p>
            <a:pPr lvl="1"/>
            <a:r>
              <a:rPr lang="en-US" dirty="0"/>
              <a:t>Can have dependencies </a:t>
            </a:r>
          </a:p>
        </p:txBody>
      </p:sp>
      <p:pic>
        <p:nvPicPr>
          <p:cNvPr id="4" name="Picture 3" descr="Screen Shot 2015-05-13 at 11.14.0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358" y="4256589"/>
            <a:ext cx="2679389" cy="186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281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Service</a:t>
            </a:r>
            <a:endParaRPr lang="en-US" dirty="0"/>
          </a:p>
        </p:txBody>
      </p:sp>
      <p:pic>
        <p:nvPicPr>
          <p:cNvPr id="4" name="Picture 3" descr="Screen Shot 2015-05-13 at 11.16.1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815332"/>
            <a:ext cx="7906084" cy="343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457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97934"/>
            <a:ext cx="8229600" cy="1752600"/>
          </a:xfrm>
        </p:spPr>
        <p:txBody>
          <a:bodyPr/>
          <a:lstStyle/>
          <a:p>
            <a:r>
              <a:rPr lang="en-US" dirty="0"/>
              <a:t>Views can be replaced with other views </a:t>
            </a:r>
            <a:endParaRPr lang="en-US" dirty="0" smtClean="0"/>
          </a:p>
          <a:p>
            <a:r>
              <a:rPr lang="en-US" dirty="0"/>
              <a:t>SPAs maintain a history of views that have been displayed </a:t>
            </a:r>
            <a:endParaRPr lang="en-US" dirty="0" smtClean="0"/>
          </a:p>
        </p:txBody>
      </p:sp>
      <p:pic>
        <p:nvPicPr>
          <p:cNvPr id="4" name="Picture 3" descr="Screen Shot 2015-05-11 at 12.26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68" y="2261968"/>
            <a:ext cx="6807200" cy="376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Injecting a Factory and Service</a:t>
            </a:r>
            <a:endParaRPr lang="en-US" dirty="0"/>
          </a:p>
        </p:txBody>
      </p:sp>
      <p:pic>
        <p:nvPicPr>
          <p:cNvPr id="4" name="Picture 3" descr="Screen Shot 2015-05-13 at 11.21.3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47" y="1371600"/>
            <a:ext cx="8275053" cy="411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194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Move the list of names in Service/Factory</a:t>
            </a:r>
          </a:p>
          <a:p>
            <a:r>
              <a:rPr lang="en-US" dirty="0" smtClean="0"/>
              <a:t>Inject the Service/Factory to 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7933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621" y="118369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Making Ajax Calls from a Factory/Service </a:t>
            </a:r>
            <a:endParaRPr lang="en-US" dirty="0"/>
          </a:p>
        </p:txBody>
      </p:sp>
      <p:pic>
        <p:nvPicPr>
          <p:cNvPr id="4" name="Picture 3" descr="Screen Shot 2015-05-13 at 11.27.3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841" y="2677967"/>
            <a:ext cx="3074738" cy="307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258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AngularJS and Ajax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979905"/>
          </a:xfrm>
        </p:spPr>
        <p:txBody>
          <a:bodyPr/>
          <a:lstStyle/>
          <a:p>
            <a:r>
              <a:rPr lang="en-US" dirty="0" smtClean="0"/>
              <a:t>AngularJS services can used to make Ajax calls.</a:t>
            </a:r>
            <a:endParaRPr lang="en-US" dirty="0"/>
          </a:p>
        </p:txBody>
      </p:sp>
      <p:pic>
        <p:nvPicPr>
          <p:cNvPr id="4" name="Picture 3" descr="Screen Shot 2015-05-13 at 11.29.3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848" y="2725153"/>
            <a:ext cx="56515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7717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$http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$http services provides Ajax functionality</a:t>
            </a:r>
          </a:p>
          <a:p>
            <a:r>
              <a:rPr lang="en-US" dirty="0"/>
              <a:t>Uses the browser's XmlHttpRequest object </a:t>
            </a:r>
          </a:p>
          <a:p>
            <a:r>
              <a:rPr lang="en-US" dirty="0"/>
              <a:t>Makes asynchronous requests </a:t>
            </a:r>
          </a:p>
          <a:p>
            <a:r>
              <a:rPr lang="en-US" dirty="0"/>
              <a:t>Supports multiple HTTP verbs: </a:t>
            </a:r>
          </a:p>
          <a:p>
            <a:pPr lvl="1"/>
            <a:r>
              <a:rPr lang="en-US" dirty="0" smtClean="0"/>
              <a:t>$http.get</a:t>
            </a:r>
          </a:p>
          <a:p>
            <a:pPr lvl="1"/>
            <a:r>
              <a:rPr lang="en-US" dirty="0" smtClean="0"/>
              <a:t>$http.post</a:t>
            </a:r>
          </a:p>
          <a:p>
            <a:pPr lvl="1"/>
            <a:r>
              <a:rPr lang="en-US" dirty="0" smtClean="0"/>
              <a:t>$http.put</a:t>
            </a:r>
          </a:p>
          <a:p>
            <a:pPr lvl="1"/>
            <a:r>
              <a:rPr lang="en-US" dirty="0" smtClean="0"/>
              <a:t>$http.delete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6434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$http service</a:t>
            </a:r>
            <a:endParaRPr lang="en-US" dirty="0"/>
          </a:p>
        </p:txBody>
      </p:sp>
      <p:pic>
        <p:nvPicPr>
          <p:cNvPr id="4" name="Picture 3" descr="Screen Shot 2015-05-13 at 11.34.1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37" y="1536556"/>
            <a:ext cx="7948863" cy="425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419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json file i.e names.json to fake the service call.</a:t>
            </a:r>
          </a:p>
          <a:p>
            <a:r>
              <a:rPr lang="en-US" dirty="0" smtClean="0"/>
              <a:t>Update the SampleFactory to call to api using $http.get()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9855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Factories and Services are singleton</a:t>
            </a:r>
          </a:p>
          <a:p>
            <a:r>
              <a:rPr lang="en-US" dirty="0"/>
              <a:t>Provide a place to store re-useable tasks: </a:t>
            </a:r>
          </a:p>
          <a:p>
            <a:pPr lvl="1"/>
            <a:r>
              <a:rPr lang="en-US" dirty="0" smtClean="0"/>
              <a:t>Ajax calls</a:t>
            </a:r>
          </a:p>
          <a:p>
            <a:pPr lvl="1"/>
            <a:r>
              <a:rPr lang="en-US" dirty="0" smtClean="0"/>
              <a:t>Business rules</a:t>
            </a:r>
          </a:p>
          <a:p>
            <a:pPr lvl="1"/>
            <a:r>
              <a:rPr lang="en-US" dirty="0" smtClean="0"/>
              <a:t>More…</a:t>
            </a:r>
          </a:p>
          <a:p>
            <a:r>
              <a:rPr lang="en-US" dirty="0"/>
              <a:t>Access by injecting the factory/service 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0056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694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xresdefault.jpg"/>
          <p:cNvPicPr>
            <a:picLocks noChangeAspect="1"/>
          </p:cNvPicPr>
          <p:nvPr/>
        </p:nvPicPr>
        <p:blipFill>
          <a:blip r:embed="rId2">
            <a:alphaModFix amt="6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00" y="2294467"/>
            <a:ext cx="4978400" cy="2243666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{{ SPA Issues and challenges }}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DOM Manipulation</a:t>
            </a:r>
          </a:p>
          <a:p>
            <a:r>
              <a:rPr lang="en-US" dirty="0" smtClean="0"/>
              <a:t>History</a:t>
            </a:r>
          </a:p>
          <a:p>
            <a:r>
              <a:rPr lang="en-US" dirty="0" smtClean="0"/>
              <a:t>Module Loading</a:t>
            </a:r>
          </a:p>
          <a:p>
            <a:r>
              <a:rPr lang="en-US" dirty="0" smtClean="0"/>
              <a:t>Data Binding</a:t>
            </a:r>
          </a:p>
          <a:p>
            <a:r>
              <a:rPr lang="en-US" dirty="0" smtClean="0"/>
              <a:t>Caching</a:t>
            </a:r>
          </a:p>
          <a:p>
            <a:r>
              <a:rPr lang="en-US" dirty="0" smtClean="0"/>
              <a:t>Object Modeling</a:t>
            </a:r>
          </a:p>
          <a:p>
            <a:r>
              <a:rPr lang="en-US" dirty="0" smtClean="0"/>
              <a:t>More…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483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244735</TotalTime>
  <Words>1499</Words>
  <Application>Microsoft Macintosh PowerPoint</Application>
  <PresentationFormat>On-screen Show (4:3)</PresentationFormat>
  <Paragraphs>302</Paragraphs>
  <Slides>88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89" baseType="lpstr">
      <vt:lpstr>Office Theme</vt:lpstr>
      <vt:lpstr>{{ AngularJS Fundamentals }}</vt:lpstr>
      <vt:lpstr>PowerPoint Presentation</vt:lpstr>
      <vt:lpstr>{{ Exercises and Demo App }}</vt:lpstr>
      <vt:lpstr>{{ Agenda }}</vt:lpstr>
      <vt:lpstr>{{ Target Audience }} </vt:lpstr>
      <vt:lpstr>PowerPoint Presentation</vt:lpstr>
      <vt:lpstr>{{ Single Page Application (SPA) }}</vt:lpstr>
      <vt:lpstr>PowerPoint Presentation</vt:lpstr>
      <vt:lpstr>{{ SPA Issues and challenges }}</vt:lpstr>
      <vt:lpstr>{{ Super.Angular }}</vt:lpstr>
      <vt:lpstr>PowerPoint Presentation</vt:lpstr>
      <vt:lpstr>PowerPoint Presentation</vt:lpstr>
      <vt:lpstr>PowerPoint Presentation</vt:lpstr>
      <vt:lpstr>PowerPoint Presentation</vt:lpstr>
      <vt:lpstr>{{ Hello.World code }}</vt:lpstr>
      <vt:lpstr>{{ Key Players in AngularJS }}</vt:lpstr>
      <vt:lpstr>{{ The Key to Learn AngularJS }} </vt:lpstr>
      <vt:lpstr>{{ The Key to Learn AngularJS }} </vt:lpstr>
      <vt:lpstr>{{ Big Picture }}</vt:lpstr>
      <vt:lpstr>{{ Module }}</vt:lpstr>
      <vt:lpstr>{{ What are Factories/Services ? }}</vt:lpstr>
      <vt:lpstr>{{ What is Controllers? }}</vt:lpstr>
      <vt:lpstr>{{ What is Scope? }}</vt:lpstr>
      <vt:lpstr>{{ What are Views? }}</vt:lpstr>
      <vt:lpstr>{{ What are Routes? }}</vt:lpstr>
      <vt:lpstr>PowerPoint Presentation</vt:lpstr>
      <vt:lpstr>{{ Q&amp;A }}</vt:lpstr>
      <vt:lpstr>{{ Summary }}</vt:lpstr>
      <vt:lpstr>{{ Deep Dive }}</vt:lpstr>
      <vt:lpstr>{{ View, Directives and Filters }}</vt:lpstr>
      <vt:lpstr>{{ Big Picture }}</vt:lpstr>
      <vt:lpstr>Data Binding</vt:lpstr>
      <vt:lpstr>{{ Demo }}</vt:lpstr>
      <vt:lpstr>{{ Directives and Expression }}</vt:lpstr>
      <vt:lpstr>{{ What is Directives? }}</vt:lpstr>
      <vt:lpstr>{{ What can Directives do? }}</vt:lpstr>
      <vt:lpstr>{{ AngularJS Directives }}</vt:lpstr>
      <vt:lpstr>{{ Angular Expression }}</vt:lpstr>
      <vt:lpstr>Iteration with Data</vt:lpstr>
      <vt:lpstr>Iteration with ng-repeat Directive</vt:lpstr>
      <vt:lpstr>Sorting and Formating Data</vt:lpstr>
      <vt:lpstr>Filters and Pipe</vt:lpstr>
      <vt:lpstr>Angular Filters</vt:lpstr>
      <vt:lpstr>Example:</vt:lpstr>
      <vt:lpstr>Demo</vt:lpstr>
      <vt:lpstr>Q&amp;A</vt:lpstr>
      <vt:lpstr>Exercise</vt:lpstr>
      <vt:lpstr>Summary </vt:lpstr>
      <vt:lpstr>Modules, Controllers and Scope</vt:lpstr>
      <vt:lpstr>AngularJS Architecture Patterns</vt:lpstr>
      <vt:lpstr>The Roles of Controllers</vt:lpstr>
      <vt:lpstr>The role of $scope</vt:lpstr>
      <vt:lpstr>Creating a Controller</vt:lpstr>
      <vt:lpstr>Using ng-controller directive</vt:lpstr>
      <vt:lpstr>Exercise</vt:lpstr>
      <vt:lpstr>The Role of Modules</vt:lpstr>
      <vt:lpstr>What is Module?</vt:lpstr>
      <vt:lpstr>Defining a Module</vt:lpstr>
      <vt:lpstr>Injecting Dependencies in Module</vt:lpstr>
      <vt:lpstr>Adding Controller to a Module</vt:lpstr>
      <vt:lpstr>Exercise</vt:lpstr>
      <vt:lpstr>Summary</vt:lpstr>
      <vt:lpstr>Routing</vt:lpstr>
      <vt:lpstr>Routing Overview</vt:lpstr>
      <vt:lpstr>Routing and Modules</vt:lpstr>
      <vt:lpstr>ngRoute Module</vt:lpstr>
      <vt:lpstr>Configuring Routes</vt:lpstr>
      <vt:lpstr>Configuring Routes</vt:lpstr>
      <vt:lpstr>Using ng-view Directive as shell</vt:lpstr>
      <vt:lpstr>Exercise</vt:lpstr>
      <vt:lpstr>Summary</vt:lpstr>
      <vt:lpstr>Factories and Services</vt:lpstr>
      <vt:lpstr>Factories and Services Overview</vt:lpstr>
      <vt:lpstr>Built-in AngularJS Services</vt:lpstr>
      <vt:lpstr>Creating Factory and Service</vt:lpstr>
      <vt:lpstr>What is factory? </vt:lpstr>
      <vt:lpstr>Creating Factory</vt:lpstr>
      <vt:lpstr>What is a Service?</vt:lpstr>
      <vt:lpstr>Creating a Service</vt:lpstr>
      <vt:lpstr>Injecting a Factory and Service</vt:lpstr>
      <vt:lpstr>Exercise</vt:lpstr>
      <vt:lpstr>Making Ajax Calls from a Factory/Service </vt:lpstr>
      <vt:lpstr>AngularJS and Ajax</vt:lpstr>
      <vt:lpstr>The $http Service</vt:lpstr>
      <vt:lpstr>Using $http service</vt:lpstr>
      <vt:lpstr>Exercise</vt:lpstr>
      <vt:lpstr>Summary</vt:lpstr>
      <vt:lpstr>Mini Project</vt:lpstr>
    </vt:vector>
  </TitlesOfParts>
  <Company>Override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AngularJS Fundamentals</dc:title>
  <dc:creator>Override</dc:creator>
  <cp:lastModifiedBy>Override</cp:lastModifiedBy>
  <cp:revision>307</cp:revision>
  <dcterms:created xsi:type="dcterms:W3CDTF">2015-05-10T10:35:01Z</dcterms:created>
  <dcterms:modified xsi:type="dcterms:W3CDTF">2015-06-18T12:57:21Z</dcterms:modified>
</cp:coreProperties>
</file>